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76" r:id="rId3"/>
    <p:sldId id="272" r:id="rId4"/>
    <p:sldId id="257" r:id="rId5"/>
    <p:sldId id="25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41"/>
  </p:normalViewPr>
  <p:slideViewPr>
    <p:cSldViewPr snapToGrid="0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7T18:45:17.0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108 403 16383,'61'0'0,"0"0"0,-3 0 0,-2 0 0,32 0 0,-1 0 0,-1 0 0,4 0 0,1 0 0,-7 0 0,-11 0 0,-15 0 0,-14 0 0,-14 0 0,-12 0 0,-7 0 0,43 0 0,38-3 0,-15-2 0,7 0 0,13-2 0,3-1 0,-3-3 0,-3 0 0,-12 0 0,-6 0 0,-19 3 0,-6 0 0,12-3 0,-33 8 0,-19 3 0,-82 1 0,18 1 0,-9 2 0,-7 0 0,-8 1 0,-1 1 0,-3 1 0,-1 1 0,-1-1 0,-5 2 0,0-1 0,1 0 0,5 0 0,1-1 0,3-2 0,-21 1 0,7-2 0,17-1 0,7-2 0,-22-1 0,39 0 0,24-1 0,15-2 0,2-10 0,2-1 0,-8-4 0,-10 0 0,-20-4 0,-27-5 0,-16-3 0,2 1 0,18 7 0,27 3 0,23 4 0,11 2 0,6-3 0,24-3 0,21-3 0,35-5 0,14 0 0,-8 5 0,-19 6 0,-22 8 0,-17 6 0,-10 2 0,-4 0 0,5 0 0,10 0 0,37 7 0,-16-2 0,4 1 0,14 2 0,2 0 0,0 0 0,-3 0 0,-9-2 0,-5-1 0,16 4 0,-33-3 0,-17-1 0,-8 0 0,26 4 0,4-1 0,38 4 0,21-1 0,-47-5 0,1 0 0,0 1 0,-2-1 0,23 3 0,-33-5 0,-20-5 0,-14-6 0,-6-3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7T18:45:21.6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2463 265 16383,'-65'-31'0,"4"4"0,-18-5 0,29 15 0,-4 1 0,-5-1 0,-3 1 0,-11-1 0,-2 2 0,-2 1 0,-1 1 0,1 2 0,0 0 0,2 3 0,2 1 0,9 1 0,2 2 0,8 2 0,3 2 0,-42 11 0,-3 10 0,47-4 0,1 2 0,0 2 0,0 2 0,3-1 0,0 0 0,-34 20 0,6-1 0,3 1 0,3-1 0,-2 1 0,3-4 0,5 0 0,5-1 0,8 2 0,6 2 0,6 7 0,8 0 0,10-4 0,9-6 0,6-11 0,7-2 0,21 4 0,33 7 0,-4-12 0,8-2 0,19 3 0,6-4 0,-20-8 0,3-1 0,1-3 0,8-1 0,1-1 0,2-3 0,1 0 0,1-3 0,-1-1 0,-1 0 0,0-3 0,-2-1 0,-5-1 0,-1-2 0,-2-3 0,28-7 0,-4-6 0,-10-3 0,-3-4 0,-3-2 0,0-3 0,-4-1 0,-1-1 0,-4-1 0,-2-2 0,-2-1 0,-2 0 0,-6 3 0,-3 1 0,-9 4 0,-3 2 0,18-15 0,-26 18 0,-17 11 0,-11 7 0,-6-7 0,-10-2 0,-20-19 0,-29-9 0,14 18 0,-6 0 0,-10 0 0,-4 2 0,-5 2 0,-4 3 0,-7 6 0,-2 4 0,-1 4 0,-1 3 0,-1 2 0,0 2 0,-1 3 0,1 3 0,5 2 0,0 2 0,3 0 0,2 1 0,6 0 0,4-2 0,7-2 0,2-2 0,-38-2 0,12-2 0,0 0 0,-3 0 0,-10 3 0,42-1 0,1 0 0,-48 4 0,15 1 0,25-4 0,24 2 0,8 4 0,-2 9 0,-13 9 0,-2 3 0,5-1 0,14-8 0,17-10 0,49-5 0,-20-5 0,32-1 0,-32 1 0,17 12 0,27 16 0,-17-7 0,4 1 0,11 5 0,4 0 0,4 0 0,1-1 0,-2-3 0,-2-1 0,-10-5 0,-4-1 0,27 4 0,-30-11 0,-22-7 0,-12-3 0,-4 0 0,7-6 0,8-6 0,6-4 0,-1 0 0,-9 6 0,-8 6 0,-2 3 0,10 1 0,30 0 0,26 0 0,-27 0 0,2 0 0,0 0 0,-1 0 0,33 0 0,-26 0 0,-30 0 0,-18 0 0,-7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4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7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4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7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who.int/es/news-room/feature-stories/detail/10-things-to-know-about-the-health-of-refugees-and-migrant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aludymigracion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udymigracion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s://bristoluniversitypress.co.uk/inequalities-migration-and-health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merald.com/insight/content/doi/10.1108/S0275-495920220000039007/full/html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icesi.edu.co/revistas/index.php/revista_cs/article/view/34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ons.iom.int/books/world-migration-report-202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customXml" Target="../ink/ink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orldmigrationreport.iom.int/wmr-2022-interactive/?lang=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7FADC03-4328-3120-FA98-F71F24C393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5" r="20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ABA54-7B46-02EF-96C8-73FA0BB9F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Salud</a:t>
            </a:r>
            <a:r>
              <a:rPr lang="en-US" sz="4800" dirty="0"/>
              <a:t> y </a:t>
            </a:r>
            <a:r>
              <a:rPr lang="en-US" sz="4800" dirty="0" err="1"/>
              <a:t>Migración</a:t>
            </a:r>
            <a:r>
              <a:rPr lang="en-US" sz="4800" dirty="0"/>
              <a:t> </a:t>
            </a:r>
            <a:br>
              <a:rPr lang="en-US" sz="4800" dirty="0"/>
            </a:br>
            <a:br>
              <a:rPr lang="en-US" sz="4800" dirty="0"/>
            </a:br>
            <a:r>
              <a:rPr lang="en-US" sz="3200" dirty="0"/>
              <a:t>Dra. Roberta Villalón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E114F-D8EE-72B8-7943-CA679AB58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85000" lnSpcReduction="10000"/>
          </a:bodyPr>
          <a:lstStyle/>
          <a:p>
            <a:r>
              <a:rPr lang="en-US" sz="2000" i="1" dirty="0" err="1"/>
              <a:t>Salud</a:t>
            </a:r>
            <a:r>
              <a:rPr lang="en-US" sz="2000" i="1" dirty="0"/>
              <a:t> y Querencia, </a:t>
            </a:r>
            <a:r>
              <a:rPr lang="en-US" sz="2000" i="1" dirty="0" err="1"/>
              <a:t>Episodio</a:t>
            </a:r>
            <a:r>
              <a:rPr lang="en-US" sz="2000" i="1" dirty="0"/>
              <a:t> 16 </a:t>
            </a:r>
          </a:p>
          <a:p>
            <a:r>
              <a:rPr lang="en-US" sz="2000" i="1" dirty="0"/>
              <a:t>17 de mayo, 2023</a:t>
            </a:r>
          </a:p>
          <a:p>
            <a:r>
              <a:rPr lang="en-US" sz="2000" i="1" dirty="0"/>
              <a:t>Bernalillo County Health Equity Council  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41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number, diagram&#10;&#10;Description automatically generated">
            <a:extLst>
              <a:ext uri="{FF2B5EF4-FFF2-40B4-BE49-F238E27FC236}">
                <a16:creationId xmlns:a16="http://schemas.microsoft.com/office/drawing/2014/main" id="{ACB4D86A-92D3-7050-EBA9-A07F00169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22" y="0"/>
            <a:ext cx="6726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59EA49E-621F-12D2-8277-6234D58D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3" y="585353"/>
            <a:ext cx="10247614" cy="56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line, plot&#10;&#10;Description automatically generated">
            <a:extLst>
              <a:ext uri="{FF2B5EF4-FFF2-40B4-BE49-F238E27FC236}">
                <a16:creationId xmlns:a16="http://schemas.microsoft.com/office/drawing/2014/main" id="{262A3D92-6EF7-6AF0-1408-46DFAD736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1" y="504865"/>
            <a:ext cx="11017477" cy="58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EB75000B-CE09-4C34-F7F6-D25B2CD0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38" y="1049337"/>
            <a:ext cx="11488523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0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E1E728D2-6787-A231-714E-CE99D61A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69" y="0"/>
            <a:ext cx="9183261" cy="68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softwar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9D3B1F8-F63B-36FA-FDD8-DD0A320D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48" y="141956"/>
            <a:ext cx="11358703" cy="65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44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F8402A0C-C738-E22A-BE9A-0A5430A77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317" y="57572"/>
            <a:ext cx="9381365" cy="674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692B6-89D8-A1E9-9E8A-72BC400A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Gracias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E8C88-7106-2ED8-CBBE-F4D7083B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hlinkClick r:id="rId2"/>
              </a:rPr>
              <a:t>www.saludymigracion.com</a:t>
            </a:r>
            <a:endParaRPr lang="en-US" sz="6000" dirty="0"/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535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group of people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1E263299-E912-7C1F-8DA1-C2A4C903C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69" y="277350"/>
            <a:ext cx="3909470" cy="586420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44B4F3A-2A9C-7D19-FBF5-8B2397CAD0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" y="406305"/>
            <a:ext cx="2772619" cy="4025433"/>
          </a:xfrm>
          <a:prstGeom prst="rect">
            <a:avLst/>
          </a:prstGeom>
        </p:spPr>
      </p:pic>
      <p:pic>
        <p:nvPicPr>
          <p:cNvPr id="11" name="Picture 10" descr="A picture containing text, businesscard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7C99ECED-51CA-053B-4A5C-9BFFDE8DA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01" y="1805583"/>
            <a:ext cx="3235997" cy="47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1418-2899-1F6C-0DEB-1A4FEAC8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migraciones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i="1" dirty="0"/>
              <a:t>(del </a:t>
            </a:r>
            <a:r>
              <a:rPr lang="en-US" sz="3200" i="1" dirty="0">
                <a:hlinkClick r:id="rId2"/>
              </a:rPr>
              <a:t>reporte</a:t>
            </a:r>
            <a:r>
              <a:rPr lang="en-US" sz="3200" i="1" dirty="0"/>
              <a:t> de la </a:t>
            </a:r>
            <a:r>
              <a:rPr lang="en-US" sz="3200" i="1" dirty="0" err="1"/>
              <a:t>Organización</a:t>
            </a:r>
            <a:r>
              <a:rPr lang="en-US" sz="3200" i="1" dirty="0"/>
              <a:t> Mundial de </a:t>
            </a:r>
            <a:r>
              <a:rPr lang="en-US" sz="3200" i="1" dirty="0" err="1"/>
              <a:t>Migración</a:t>
            </a:r>
            <a:r>
              <a:rPr lang="en-US" sz="3200" i="1" dirty="0"/>
              <a:t>, 2022).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00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BA59487-4D2E-D631-C639-BFC725C0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79" y="285749"/>
            <a:ext cx="8701041" cy="628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D01B2DFD-99F4-01B1-5A7A-B85DB42D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63" y="398462"/>
            <a:ext cx="9891674" cy="60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92FF-98DB-6594-7715-04B1E039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Total = 370.4 </a:t>
            </a:r>
            <a:r>
              <a:rPr lang="en-US" b="1" dirty="0" err="1"/>
              <a:t>millones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(4.75% de la población </a:t>
            </a:r>
            <a:r>
              <a:rPr lang="en-US" b="1" dirty="0" err="1"/>
              <a:t>mundial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2020)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F984F-7284-5AF7-2EE2-3A3B12C4D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Calculado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base a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datos</a:t>
            </a:r>
            <a:r>
              <a:rPr lang="en-US" i="1" dirty="0"/>
              <a:t> de la IOM (7.805 </a:t>
            </a:r>
            <a:r>
              <a:rPr lang="en-US" i="1" dirty="0" err="1"/>
              <a:t>billones</a:t>
            </a:r>
            <a:r>
              <a:rPr lang="en-US" i="1" dirty="0"/>
              <a:t> de </a:t>
            </a:r>
            <a:r>
              <a:rPr lang="en-US" i="1" dirty="0" err="1"/>
              <a:t>habitantes</a:t>
            </a:r>
            <a:r>
              <a:rPr lang="en-US" i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8954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1254353F-D619-3202-C173-39CA9B40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54" y="529431"/>
            <a:ext cx="10148492" cy="57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8F5A0EC1-F0BE-EDA5-E829-0A7CABA3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10" y="185737"/>
            <a:ext cx="9949580" cy="6486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8366DB-BC6E-52F0-6E92-0542E517313A}"/>
                  </a:ext>
                </a:extLst>
              </p14:cNvPr>
              <p14:cNvContentPartPr/>
              <p14:nvPr/>
            </p14:nvContentPartPr>
            <p14:xfrm>
              <a:off x="8170222" y="1869502"/>
              <a:ext cx="780840" cy="145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8366DB-BC6E-52F0-6E92-0542E51731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6222" y="1761862"/>
                <a:ext cx="8884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038E76-314A-40FF-B84D-70E7522DB86A}"/>
                  </a:ext>
                </a:extLst>
              </p14:cNvPr>
              <p14:cNvContentPartPr/>
              <p14:nvPr/>
            </p14:nvContentPartPr>
            <p14:xfrm>
              <a:off x="8102902" y="5253142"/>
              <a:ext cx="1014120" cy="361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038E76-314A-40FF-B84D-70E7522DB8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8902" y="5145502"/>
                <a:ext cx="112176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55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agram, screenshot, fon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C4BC2AD-34CC-A8EA-D926-EE22F834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3247"/>
            <a:ext cx="7772400" cy="62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050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_2SEEDS">
      <a:dk1>
        <a:srgbClr val="000000"/>
      </a:dk1>
      <a:lt1>
        <a:srgbClr val="FFFFFF"/>
      </a:lt1>
      <a:dk2>
        <a:srgbClr val="413024"/>
      </a:dk2>
      <a:lt2>
        <a:srgbClr val="E2E6E8"/>
      </a:lt2>
      <a:accent1>
        <a:srgbClr val="D59164"/>
      </a:accent1>
      <a:accent2>
        <a:srgbClr val="DC8081"/>
      </a:accent2>
      <a:accent3>
        <a:srgbClr val="AFA266"/>
      </a:accent3>
      <a:accent4>
        <a:srgbClr val="52AFAF"/>
      </a:accent4>
      <a:accent5>
        <a:srgbClr val="69A8D6"/>
      </a:accent5>
      <a:accent6>
        <a:srgbClr val="6476D5"/>
      </a:accent6>
      <a:hlink>
        <a:srgbClr val="5986A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78</Words>
  <Application>Microsoft Macintosh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Calibri</vt:lpstr>
      <vt:lpstr>AccentBoxVTI</vt:lpstr>
      <vt:lpstr>Salud y Migración   Dra. Roberta Villalón </vt:lpstr>
      <vt:lpstr>PowerPoint Presentation</vt:lpstr>
      <vt:lpstr>datos sobre migraciones internacionales  (del reporte de la Organización Mundial de Migración, 2022). </vt:lpstr>
      <vt:lpstr>PowerPoint Presentation</vt:lpstr>
      <vt:lpstr>PowerPoint Presentation</vt:lpstr>
      <vt:lpstr>Total = 370.4 millones  (4.75% de la población mundial en 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 y Migración   Dra. Roberta Villalón </dc:title>
  <dc:creator>Roberta Villalon</dc:creator>
  <cp:lastModifiedBy>Roberta Villalon</cp:lastModifiedBy>
  <cp:revision>4</cp:revision>
  <dcterms:created xsi:type="dcterms:W3CDTF">2023-05-17T18:37:38Z</dcterms:created>
  <dcterms:modified xsi:type="dcterms:W3CDTF">2023-05-24T18:39:23Z</dcterms:modified>
</cp:coreProperties>
</file>